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99" r:id="rId3"/>
    <p:sldId id="294" r:id="rId4"/>
    <p:sldId id="296" r:id="rId5"/>
    <p:sldId id="295" r:id="rId6"/>
    <p:sldId id="297" r:id="rId7"/>
    <p:sldId id="289" r:id="rId8"/>
    <p:sldId id="298" r:id="rId9"/>
    <p:sldId id="303" r:id="rId10"/>
    <p:sldId id="304" r:id="rId11"/>
    <p:sldId id="305" r:id="rId12"/>
    <p:sldId id="300" r:id="rId13"/>
    <p:sldId id="302" r:id="rId14"/>
    <p:sldId id="272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88124" autoAdjust="0"/>
  </p:normalViewPr>
  <p:slideViewPr>
    <p:cSldViewPr snapToGrid="0">
      <p:cViewPr>
        <p:scale>
          <a:sx n="125" d="100"/>
          <a:sy n="125" d="100"/>
        </p:scale>
        <p:origin x="-288" y="-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7847D51-1F7B-4665-B065-48F29B4B6EF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3190C6-95DF-4F79-B293-1102A0D936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4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872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7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2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317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909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95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769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ניתן לראות ש </a:t>
            </a:r>
            <a:r>
              <a:rPr lang="en-US" dirty="0"/>
              <a:t>E, T</a:t>
            </a:r>
            <a:r>
              <a:rPr lang="he-IL" dirty="0"/>
              <a:t> הם </a:t>
            </a:r>
            <a:r>
              <a:rPr lang="en-US" dirty="0"/>
              <a:t>left associative</a:t>
            </a:r>
          </a:p>
          <a:p>
            <a:pPr algn="r" rtl="1"/>
            <a:r>
              <a:rPr lang="he-IL" dirty="0" err="1"/>
              <a:t>וש</a:t>
            </a:r>
            <a:r>
              <a:rPr lang="he-IL" dirty="0"/>
              <a:t> </a:t>
            </a:r>
            <a:r>
              <a:rPr lang="en-US" dirty="0"/>
              <a:t>F</a:t>
            </a:r>
            <a:r>
              <a:rPr lang="he-IL" dirty="0"/>
              <a:t> הוא </a:t>
            </a:r>
            <a:r>
              <a:rPr lang="en-US" dirty="0"/>
              <a:t>right associative</a:t>
            </a:r>
            <a:r>
              <a:rPr lang="he-I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415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10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056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14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60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436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768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6F2C-304B-4318-C8F4-19F46E1D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8441-1BE5-DCF8-D04D-E0CAD4AE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DFB2-C1B4-B9DE-A936-A995984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87B-3615-4A66-471B-8A4514EE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AEB1-BF4A-4BDB-1D07-EF2A98D2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09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895-042D-A3A5-C08A-CD4158E1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5245-D915-CE7A-6B16-247CA3A2F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6832-62A5-64CD-BB65-46FD8F1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DC51-A5AD-B59B-9D0F-1133456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1AE5-6614-2AFE-9F2C-B5D75BAA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DC66D-21DC-BFFE-7319-08E2A7BBB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35B0-33C6-5CC3-89C9-4094D209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E19F-F3DF-99C0-320A-44B8AC1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7CE2-D5D9-E74C-A407-0F5B0FE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0BA8-56AA-364D-4F7C-1C1E7A48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CAB2-0C3E-333F-C09E-41AAD1B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58D-4A29-EE3A-21BA-46D37385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216D-D3CA-9F70-E729-010E5CD7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3677-C366-D251-79CA-8D10B4F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6FC9-5818-E9D9-6A9F-620B515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5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D18-8871-3C7E-331E-6928BD7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E438-9029-8F6B-7F15-5A028D34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7380-3FF2-BB24-6DA8-023F20B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EE97-B709-ABFA-FB11-D93CBE39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430A-28B5-D249-6034-3D099CE8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2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69CE-9A6D-179B-A3C7-16A6A6C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73D-050A-D53D-E0FD-E26D6B3B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2055-C679-C4C2-9F0D-1D4BC534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3FE23-C94A-63D6-9225-DBBF1C4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73699-2459-7CBE-7519-9ECD9FB8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21D2-8BDB-8933-2016-5CA9E1D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34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F555-10FE-9C6D-1085-A2B36303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A3A-4825-5FD3-BEFD-D4B620DA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035E8-4281-D21A-6479-171A154F9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8735-F8D2-F340-89E1-DDC4F2ACA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1229-D1AF-AA2B-FB94-BE5604B9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D9D41-A7B7-418C-584E-0C3CF1A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F621C-E0CC-DA8F-097F-9A2415CE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F03C3-4B94-6428-5FAA-21B1AD47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31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BD0B-C697-0451-7BAA-811D7B85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CCB57-3C45-4087-51F4-7CA68BD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FC146-D874-6B25-1A31-89762BB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939F-8EFB-8086-B298-B3D3CC6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CC365-5715-3BC0-9A88-16D51CB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27D8-4565-AE73-B2F3-F9E8F1B9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4071-2F8A-3BDE-4CC9-D46EFAA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201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CEAD-F405-4627-95A4-E1C8A0D8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403-C683-415E-402C-FCAEF90D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5867-3F98-4D19-0D1B-60A07316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5303-5A23-E5C9-3B5A-B52A331B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B3E4-3AA3-76F1-AEA8-28FC8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DAAE-52C2-6F90-9B48-C35A29C5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358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A2C5-130F-0925-9D42-F716940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93DB-6429-FC7B-B2CF-2A5718B42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67E58-6426-DF82-E1C7-A0047E08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3E4B-80AA-E8B1-AE10-18BA7913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B322-C784-B330-ACB5-FE7E5A97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F16-6E3A-FD53-DF06-CC8430E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54EBC-DEF2-BAAD-14BB-F41C3A7F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C75B-747C-9487-EEC4-54B58562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6AA-8C7A-9A3D-8CBD-13695B5BD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3F39A-F63B-45A0-8B7F-5CBA1A8D6494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0CDD-F70F-00D7-5A01-B122060E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CE90-D27A-4244-608B-A14378C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zhg.github.io/toolbox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1916497" y="573133"/>
            <a:ext cx="8216199" cy="2351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LR Parser for Evaluating and Differentiating Mathematical Expressions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F78124-A5BD-BF84-E9FD-B62FD575EA66}"/>
              </a:ext>
            </a:extLst>
          </p:cNvPr>
          <p:cNvSpPr txBox="1"/>
          <p:nvPr/>
        </p:nvSpPr>
        <p:spPr>
          <a:xfrm>
            <a:off x="8770889" y="5109043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54D50-B4E9-7862-82C8-2083FB5C4971}"/>
              </a:ext>
            </a:extLst>
          </p:cNvPr>
          <p:cNvSpPr txBox="1"/>
          <p:nvPr/>
        </p:nvSpPr>
        <p:spPr>
          <a:xfrm>
            <a:off x="2101536" y="3410000"/>
            <a:ext cx="81320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Implementation and Comparison in Python and Haskell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3EAB-C304-4D95-A357-E39EE9C0C883}"/>
              </a:ext>
            </a:extLst>
          </p:cNvPr>
          <p:cNvSpPr txBox="1"/>
          <p:nvPr/>
        </p:nvSpPr>
        <p:spPr>
          <a:xfrm>
            <a:off x="234859" y="6306990"/>
            <a:ext cx="148340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08/08/2024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C10E2-5586-1A81-D4DA-D254E64E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73" y="4172841"/>
            <a:ext cx="2439561" cy="2439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89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Pros of Python Implementation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5B3A7-064F-365B-1931-4FCD7FB76C52}"/>
              </a:ext>
            </a:extLst>
          </p:cNvPr>
          <p:cNvSpPr txBox="1"/>
          <p:nvPr/>
        </p:nvSpPr>
        <p:spPr>
          <a:xfrm>
            <a:off x="687553" y="1188675"/>
            <a:ext cx="1005923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Extensibility: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Easily Modifiable Grammar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The Python implementation allows for straightforward adjustments to the grammar, making it simple to add new operators or functions as needed.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Scalable for Different Mathematical Needs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Whether expanding the range of supported functions or modifying existing rules, Python’s flexibility supports rapid updates.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Dynamic Typing: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Flexibility with Variables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dynamic typing enables seamless handling of various data types without strict type declarations.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Ease of Visualization and Verification: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Tree Visualization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support for libraries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Graphviz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makes it straightforward to visualize the expression trees, aiding in debugging and understanding the parser’s behavior.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Interactive Exploration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support for libraries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allow verifying easily the results of the parser and the evaluations and differentiate.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Object-Oriented Programming (OOP):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Structured Codebase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Python’s OOP capabilities help in organizing the code into classes like </a:t>
            </a:r>
            <a:r>
              <a:rPr lang="en-US" sz="14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LRParser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and Node, making it modular and easier to maintain. </a:t>
            </a:r>
          </a:p>
        </p:txBody>
      </p:sp>
    </p:spTree>
    <p:extLst>
      <p:ext uri="{BB962C8B-B14F-4D97-AF65-F5344CB8AC3E}">
        <p14:creationId xmlns:p14="http://schemas.microsoft.com/office/powerpoint/2010/main" val="179236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Pros of Haskell Implementation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C57B7-0DF2-EE11-471D-B48C522EFDCD}"/>
              </a:ext>
            </a:extLst>
          </p:cNvPr>
          <p:cNvSpPr txBox="1"/>
          <p:nvPr/>
        </p:nvSpPr>
        <p:spPr>
          <a:xfrm>
            <a:off x="1088090" y="1311989"/>
            <a:ext cx="9363075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High Performance: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Compiled Language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compilation into machine code results in faster execution times, particularly beneficial for large and complex mathematical expressions.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Efficient Memory Management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Haskell's lazy evaluation model optimizes memory usage, only computing values when necessary.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Strong Typing: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Compile-Time Error Checking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strong, static type system catches many errors during compilation, reducing the likelihood of runtime errors.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Type Safety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Ensures that operations are performed on compatible types, enhancing the reliability and robustness of the parser.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Mathematical Precision: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Expressive Syntax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syntax closely mirrors mathematical notation, making the implementation concise and aligned with mathematical logic.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Custom Data Types:</a:t>
            </a:r>
            <a:endParaRPr lang="en-US" sz="14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Flexibility in Data Representation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 allows the creation of new algebraic data types, providing precise and flexible representations of complex mathematical structures.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Enhanced Abstraction</a:t>
            </a: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Custom data types enable high levels of abstraction, making the code more modular and easier to reason about.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0968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/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5400" dirty="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rPr>
                  <a:t>Example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(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en-US" sz="5400" kern="12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  <a:blipFill>
                <a:blip r:embed="rId3"/>
                <a:stretch>
                  <a:fillRect t="-26389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1FE87AE-0DA7-2163-3DDA-BBB69155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97" y="1327693"/>
            <a:ext cx="8858250" cy="504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C4C9DC-2740-7736-606C-13BAF3B73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72" y="1899146"/>
            <a:ext cx="6457950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44530C-E10D-3959-AF7A-79B10AA5C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93" y="2534289"/>
            <a:ext cx="2933700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67101F-8D8D-1A2C-41DC-D95C70636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97" y="2844492"/>
            <a:ext cx="9315450" cy="5048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971B84-650D-D0E1-93D0-1284C81CF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40" y="3384170"/>
            <a:ext cx="9810750" cy="5048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F823DF-6C37-A32E-CE5B-7E27345BDB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22" y="4908702"/>
            <a:ext cx="9420225" cy="5048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FFE4CB-B245-E647-0598-D9C952404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3749343"/>
            <a:ext cx="9210675" cy="5048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FD46B1-1D62-7C2B-0928-959E045FB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40" y="4248830"/>
            <a:ext cx="9896475" cy="55245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000D0518-68EE-66D1-3355-02D8F081C673}"/>
              </a:ext>
            </a:extLst>
          </p:cNvPr>
          <p:cNvSpPr/>
          <p:nvPr/>
        </p:nvSpPr>
        <p:spPr>
          <a:xfrm>
            <a:off x="6234422" y="5536639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50F490-7D48-4161-A83B-9066F684706A}"/>
              </a:ext>
            </a:extLst>
          </p:cNvPr>
          <p:cNvSpPr/>
          <p:nvPr/>
        </p:nvSpPr>
        <p:spPr>
          <a:xfrm>
            <a:off x="6246144" y="5789522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D620A3-3CCB-0522-6E64-A5418556EF7F}"/>
              </a:ext>
            </a:extLst>
          </p:cNvPr>
          <p:cNvSpPr/>
          <p:nvPr/>
        </p:nvSpPr>
        <p:spPr>
          <a:xfrm>
            <a:off x="6247820" y="6062502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0CE210-CAF9-5A0E-3680-F8337EA7F354}"/>
              </a:ext>
            </a:extLst>
          </p:cNvPr>
          <p:cNvSpPr/>
          <p:nvPr/>
        </p:nvSpPr>
        <p:spPr>
          <a:xfrm>
            <a:off x="6249499" y="6335480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/>
              <p:nvPr/>
            </p:nvSpPr>
            <p:spPr>
              <a:xfrm>
                <a:off x="282791" y="1327693"/>
                <a:ext cx="124566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sz="24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91" y="1327693"/>
                <a:ext cx="124566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78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/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5400" dirty="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rPr>
                  <a:t>Example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′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(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5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en-US" sz="5400" kern="12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AABAFB-7DC0-474E-96D2-54917E61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02" y="129254"/>
                <a:ext cx="5173863" cy="873952"/>
              </a:xfrm>
              <a:prstGeom prst="rect">
                <a:avLst/>
              </a:prstGeom>
              <a:blipFill>
                <a:blip r:embed="rId3"/>
                <a:stretch>
                  <a:fillRect l="-353" t="-26389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00D0518-68EE-66D1-3355-02D8F081C673}"/>
              </a:ext>
            </a:extLst>
          </p:cNvPr>
          <p:cNvSpPr/>
          <p:nvPr/>
        </p:nvSpPr>
        <p:spPr>
          <a:xfrm>
            <a:off x="6234422" y="6039058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50F490-7D48-4161-A83B-9066F684706A}"/>
              </a:ext>
            </a:extLst>
          </p:cNvPr>
          <p:cNvSpPr/>
          <p:nvPr/>
        </p:nvSpPr>
        <p:spPr>
          <a:xfrm>
            <a:off x="6236096" y="6291941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D620A3-3CCB-0522-6E64-A5418556EF7F}"/>
              </a:ext>
            </a:extLst>
          </p:cNvPr>
          <p:cNvSpPr/>
          <p:nvPr/>
        </p:nvSpPr>
        <p:spPr>
          <a:xfrm>
            <a:off x="6237772" y="6564921"/>
            <a:ext cx="106088" cy="106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/>
              <p:nvPr/>
            </p:nvSpPr>
            <p:spPr>
              <a:xfrm>
                <a:off x="114494" y="1322583"/>
                <a:ext cx="131375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sz="24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946D5-851A-C9CE-8D21-08B8CB78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4" y="1322583"/>
                <a:ext cx="13137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4502CF-07EA-DEF8-4857-2600237D9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9" y="3311946"/>
            <a:ext cx="6953250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65A54-5A26-2779-10ED-1CE885249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44" y="1243875"/>
            <a:ext cx="10220325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446878-9B34-92FB-468B-28819E7E71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1" y="5367341"/>
            <a:ext cx="9620250" cy="504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820A85-52A6-6B36-CA3B-518A2C3CF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0" y="2468002"/>
            <a:ext cx="10048875" cy="638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F2FA7-549E-C650-EC4A-68975289D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5" y="4579971"/>
            <a:ext cx="10420350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BC75B-522A-2D09-A907-2C9EC59537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90" y="1917042"/>
            <a:ext cx="5486400" cy="504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9F904C-242C-74EB-B10F-FFEB2F3EE9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0" y="3939687"/>
            <a:ext cx="9191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EA5CF7-3E26-11B6-0D9F-A3C95074DEB8}"/>
              </a:ext>
            </a:extLst>
          </p:cNvPr>
          <p:cNvSpPr txBox="1"/>
          <p:nvPr/>
        </p:nvSpPr>
        <p:spPr>
          <a:xfrm>
            <a:off x="2160664" y="884027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Thank You </a:t>
            </a: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ea typeface="+mj-ea"/>
                <a:cs typeface="David" panose="020E0502060401010101" pitchFamily="34" charset="-79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53D4-7DE6-3D10-8DC6-0A731F2FA45A}"/>
              </a:ext>
            </a:extLst>
          </p:cNvPr>
          <p:cNvSpPr txBox="1"/>
          <p:nvPr/>
        </p:nvSpPr>
        <p:spPr>
          <a:xfrm>
            <a:off x="1687612" y="4731608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798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C957E4-EC0A-3ED8-8220-E37796C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24" y="1593431"/>
            <a:ext cx="6153840" cy="3331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861C8-6389-5961-33DA-5A6EDE0F48D2}"/>
              </a:ext>
            </a:extLst>
          </p:cNvPr>
          <p:cNvSpPr txBox="1"/>
          <p:nvPr/>
        </p:nvSpPr>
        <p:spPr>
          <a:xfrm>
            <a:off x="320647" y="1174690"/>
            <a:ext cx="9193077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The goal is to compute the value and derivative of a composite algebraic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The Problem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E2C63-38FB-D783-2854-574DAEC01FF9}"/>
                  </a:ext>
                </a:extLst>
              </p:cNvPr>
              <p:cNvSpPr txBox="1"/>
              <p:nvPr/>
            </p:nvSpPr>
            <p:spPr>
              <a:xfrm>
                <a:off x="225036" y="3923464"/>
                <a:ext cx="8951243" cy="2240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Requirements:</a:t>
                </a:r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Eval Function</a:t>
                </a: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: Receives an algebraic function 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and a number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, returning the value of 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.</a:t>
                </a: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Diff Function</a:t>
                </a: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: Receives an algebraic function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and returns the derivative </a:t>
                </a:r>
                <a14:m>
                  <m:oMath xmlns:m="http://schemas.openxmlformats.org/officeDocument/2006/math"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′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as a function.</a:t>
                </a:r>
              </a:p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Main Task:</a:t>
                </a:r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342900" marR="0" lvl="0" indent="-34290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as a combination of 1000 characters and compute the value and derivative at a specific point </a:t>
                </a: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using the following:</a:t>
                </a:r>
              </a:p>
              <a:p>
                <a:pPr marL="742950" marR="0" lvl="1" indent="-28575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𝐸𝑣𝑎𝑙</m:t>
                    </m:r>
                    <m:d>
                      <m:dPr>
                        <m:ctrlPr>
                          <a:rPr lang="en-US" sz="140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𝐹</m:t>
                        </m:r>
                        <m:d>
                          <m:dPr>
                            <m:ctrlP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 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    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𝐷𝑖𝑓𝑓</m:t>
                    </m:r>
                    <m:d>
                      <m:dPr>
                        <m:ctrlP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b="0" i="1" kern="10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𝐹</m:t>
                        </m:r>
                        <m:d>
                          <m:dPr>
                            <m:ctrlP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400" b="0" i="1" kern="100" dirty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      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𝐸𝑣𝑎𝑙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𝐷𝑖𝑓𝑓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400" b="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400" i="1" kern="10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))</m:t>
                    </m:r>
                  </m:oMath>
                </a14:m>
                <a:endParaRPr lang="en-US" sz="1400" kern="1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E2C63-38FB-D783-2854-574DAEC0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36" y="3923464"/>
                <a:ext cx="8951243" cy="2240613"/>
              </a:xfrm>
              <a:prstGeom prst="rect">
                <a:avLst/>
              </a:prstGeom>
              <a:blipFill>
                <a:blip r:embed="rId4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72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LR Parsing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0563F2-6565-49EE-8541-F7852B2D732C}"/>
                  </a:ext>
                </a:extLst>
              </p:cNvPr>
              <p:cNvSpPr txBox="1"/>
              <p:nvPr/>
            </p:nvSpPr>
            <p:spPr>
              <a:xfrm>
                <a:off x="371200" y="2404737"/>
                <a:ext cx="6767882" cy="19062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𝑬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+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|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–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| 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</m:oMath>
                </a14:m>
                <a:endParaRPr lang="en-US" sz="16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𝑻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∗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      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𝑇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/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𝐹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      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^ 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 |     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1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𝑮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)        |     −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 |     </m:t>
                    </m:r>
                    <m:r>
                      <a:rPr lang="en-US" sz="1600" b="0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𝐹𝑢𝑛𝑐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(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)    | 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𝑁𝑈𝑀𝐵𝐸𝑅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 |  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endParaRPr lang="en-US" sz="16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𝑭𝒖𝒏𝒄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→ 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sin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cos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tg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arcsin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arccos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err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arctg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exp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  |   </m:t>
                    </m:r>
                    <m:r>
                      <m:rPr>
                        <m:sty m:val="p"/>
                      </m:rPr>
                      <a:rPr lang="en-US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ln</m:t>
                    </m:r>
                    <m:r>
                      <a:rPr lang="he-IL" sz="1600" b="1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⁡</m:t>
                    </m:r>
                  </m:oMath>
                </a14:m>
                <a:endParaRPr lang="en-US" sz="16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0563F2-6565-49EE-8541-F7852B2D7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00" y="2404737"/>
                <a:ext cx="6767882" cy="1906291"/>
              </a:xfrm>
              <a:prstGeom prst="rect">
                <a:avLst/>
              </a:prstGeom>
              <a:blipFill>
                <a:blip r:embed="rId3"/>
                <a:stretch>
                  <a:fillRect l="-360" b="-28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20C0C1F-2F42-B70D-68B4-EFC65B59773E}"/>
              </a:ext>
            </a:extLst>
          </p:cNvPr>
          <p:cNvGrpSpPr/>
          <p:nvPr/>
        </p:nvGrpSpPr>
        <p:grpSpPr>
          <a:xfrm>
            <a:off x="6378672" y="1819601"/>
            <a:ext cx="5250681" cy="4207204"/>
            <a:chOff x="6406077" y="2231537"/>
            <a:chExt cx="5250681" cy="42072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E0B3C-34D2-9FA7-C24B-DD6E2EEF7D9C}"/>
                </a:ext>
              </a:extLst>
            </p:cNvPr>
            <p:cNvSpPr txBox="1"/>
            <p:nvPr/>
          </p:nvSpPr>
          <p:spPr>
            <a:xfrm>
              <a:off x="7362825" y="2231537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Defining Context-Free Grammar (CFG)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3A3FA9-5671-0E14-034F-A2A90052925B}"/>
                </a:ext>
              </a:extLst>
            </p:cNvPr>
            <p:cNvSpPr txBox="1"/>
            <p:nvPr/>
          </p:nvSpPr>
          <p:spPr>
            <a:xfrm>
              <a:off x="7362825" y="2859749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Constructing the Automaton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01632-3AEB-33CD-7B48-3CD0A087C979}"/>
                </a:ext>
              </a:extLst>
            </p:cNvPr>
            <p:cNvSpPr txBox="1"/>
            <p:nvPr/>
          </p:nvSpPr>
          <p:spPr>
            <a:xfrm>
              <a:off x="7362825" y="3478991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Building the Parsing Table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D8DB29-20F0-CB5C-B963-A7744C9DFF2C}"/>
                </a:ext>
              </a:extLst>
            </p:cNvPr>
            <p:cNvSpPr txBox="1"/>
            <p:nvPr/>
          </p:nvSpPr>
          <p:spPr>
            <a:xfrm>
              <a:off x="7362825" y="4098233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Tokenize the Expression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43700-CF91-710D-58F3-AB1EBA0FF7A1}"/>
                </a:ext>
              </a:extLst>
            </p:cNvPr>
            <p:cNvSpPr txBox="1"/>
            <p:nvPr/>
          </p:nvSpPr>
          <p:spPr>
            <a:xfrm>
              <a:off x="7362825" y="4776248"/>
              <a:ext cx="3618641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Parsing the Expression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7E38B-7EBB-D2A8-12FC-DBD6293AF1B2}"/>
                </a:ext>
              </a:extLst>
            </p:cNvPr>
            <p:cNvSpPr txBox="1"/>
            <p:nvPr/>
          </p:nvSpPr>
          <p:spPr>
            <a:xfrm>
              <a:off x="9559776" y="5454263"/>
              <a:ext cx="2096982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Evaluation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DDBCA0-45F3-B298-D93F-BC42587104A1}"/>
                </a:ext>
              </a:extLst>
            </p:cNvPr>
            <p:cNvSpPr txBox="1"/>
            <p:nvPr/>
          </p:nvSpPr>
          <p:spPr>
            <a:xfrm>
              <a:off x="6406077" y="5437764"/>
              <a:ext cx="2589493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Operation Tree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9CD388-10F5-D288-235D-D5A5DEC99D93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>
              <a:off x="9172146" y="2570091"/>
              <a:ext cx="0" cy="28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F4E3DF-4208-E8F6-2043-22A69F727582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9172146" y="3198303"/>
              <a:ext cx="0" cy="280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FB210D-DA1E-8084-B55B-B8294A7116D2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9172146" y="3817545"/>
              <a:ext cx="0" cy="280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E40F5B-3D7D-5131-83DA-BF6B353B08D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9172146" y="4436787"/>
              <a:ext cx="0" cy="339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D700BD-0E6E-9102-B97B-606BBEE3A699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72146" y="5114802"/>
              <a:ext cx="1436121" cy="339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00B77DB-D17B-7F4D-54C6-439B5CBD1100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 flipH="1">
              <a:off x="7700824" y="5114802"/>
              <a:ext cx="1471322" cy="322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AA8D7-3D59-1841-43C7-58B0740300A9}"/>
                </a:ext>
              </a:extLst>
            </p:cNvPr>
            <p:cNvSpPr txBox="1"/>
            <p:nvPr/>
          </p:nvSpPr>
          <p:spPr>
            <a:xfrm>
              <a:off x="6656467" y="6100187"/>
              <a:ext cx="2096982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Differentiate</a:t>
              </a:r>
              <a:endParaRPr lang="he-IL" sz="16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755551-F62C-EAB8-7136-A6F9B8BA3E1D}"/>
              </a:ext>
            </a:extLst>
          </p:cNvPr>
          <p:cNvSpPr txBox="1"/>
          <p:nvPr/>
        </p:nvSpPr>
        <p:spPr>
          <a:xfrm>
            <a:off x="371200" y="1835348"/>
            <a:ext cx="2876825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Context-Free Grammar:</a:t>
            </a:r>
            <a:endParaRPr lang="en-US" b="1" kern="100" dirty="0">
              <a:solidFill>
                <a:schemeClr val="accent1">
                  <a:lumMod val="75000"/>
                </a:schemeClr>
              </a:solidFill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865A-7B7A-202E-28AF-C8116ED3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97" y="4547051"/>
            <a:ext cx="1855360" cy="1855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D83CFA-6CAA-8005-40D1-7340B74DE864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>
            <a:off x="7673419" y="5364382"/>
            <a:ext cx="4134" cy="323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6051321-5555-866D-877C-CDD508C29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56" y="4392015"/>
            <a:ext cx="2149065" cy="1855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075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Parsing Table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6EBD6-6400-A9EE-C1F4-D1C667D30149}"/>
              </a:ext>
            </a:extLst>
          </p:cNvPr>
          <p:cNvSpPr txBox="1"/>
          <p:nvPr/>
        </p:nvSpPr>
        <p:spPr>
          <a:xfrm>
            <a:off x="700337" y="1214001"/>
            <a:ext cx="784076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We used a web tool in :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  <a:hlinkClick r:id="rId3"/>
              </a:rPr>
              <a:t>https://cyberzhg.github.io/toolbox/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which construct automaton for LR(0) grammars and construct parsing table for given grammars.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DB7D9-79DF-8480-CFB8-E11D4F4B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7" y="1949065"/>
            <a:ext cx="10398797" cy="4467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858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Python Implementation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41AED-151E-6131-02CD-A92D28076755}"/>
              </a:ext>
            </a:extLst>
          </p:cNvPr>
          <p:cNvSpPr txBox="1"/>
          <p:nvPr/>
        </p:nvSpPr>
        <p:spPr>
          <a:xfrm>
            <a:off x="773723" y="1443270"/>
            <a:ext cx="9415306" cy="480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Structure:</a:t>
            </a:r>
            <a:endParaRPr lang="en-US" sz="1600" u="sng" kern="100" dirty="0"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Tokenizer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Converts the input expression into a sequence of tokens (numbers, operators, functions, etc.).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LR Parser Class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Implements the LR parsing logic using a predefined parsing table.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Handles two modes: </a:t>
            </a: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Evaluation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(computes the expression value) and </a:t>
            </a: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Differentiation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(builds a derivation tree).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Node Class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Represents nodes in an expression tree, used for differentiation and expression manipulation.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Key Features:</a:t>
            </a:r>
            <a:endParaRPr lang="en-US" sz="1600" u="sng" kern="100" dirty="0"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Easily Extensible Grammar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The implementation allows straightforward modification or expansion of the grammar to support additional operators or functions, making it adaptable to different mathematical needs.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Dynamic Typing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Python's flexibility with variable types simplifies handling various data forms, ensuring smooth integration and manipulation of different components in the parsing and evaluation process.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844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Haskell Implementation Overview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C1FF8-B7A7-0579-F318-BD424AC7D58D}"/>
              </a:ext>
            </a:extLst>
          </p:cNvPr>
          <p:cNvSpPr txBox="1"/>
          <p:nvPr/>
        </p:nvSpPr>
        <p:spPr>
          <a:xfrm>
            <a:off x="964642" y="1163492"/>
            <a:ext cx="9101293" cy="585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Structure: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Purely Functional Approach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Utilizes Haskell's functional programming paradigm to create a clear and concise parsing and evaluation logic.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Parsing Functions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Implements parsing through recursive functions and pattern matching, providing a robust mechanism for processing mathematical expressions.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Expression Tree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Uses Haskell’s strong typing and algebraic data types to build and manipulate expression trees for differentiation.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Key Features: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Mathematical Precision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syntax closely mirrors mathematical notation, making the implementation both concise and expressive.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Powerful Pattern Matching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Haskell’s pattern matching allows for elegant and readable handling of various cases, eliminating the need for verbose if-else chains and making the code more maintainable.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Custom Data Types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Haskell excels in defining new algebraic data types, enabling precise and flexible representations of mathematical structures and operations within the parser.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1100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852853-785C-7E26-0F53-3C1F14CDF2E7}"/>
              </a:ext>
            </a:extLst>
          </p:cNvPr>
          <p:cNvSpPr txBox="1"/>
          <p:nvPr/>
        </p:nvSpPr>
        <p:spPr>
          <a:xfrm>
            <a:off x="432079" y="960270"/>
            <a:ext cx="10188295" cy="5373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u="sng" kern="100" dirty="0">
                <a:latin typeface="David" panose="020E0502060401010101" pitchFamily="34" charset="-79"/>
                <a:cs typeface="David" panose="020E0502060401010101" pitchFamily="34" charset="-79"/>
              </a:rPr>
              <a:t>Evaluation and Differentiation Speed: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Python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Generally slower due to dynamic typing and interpreter overhead.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Haskell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Faster execution thanks to compilation and optimized functional code.</a:t>
            </a: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Strong typing and lazy evaluation contribute to efficient memory usage and performance.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1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Memory Usage:</a:t>
            </a:r>
            <a:endParaRPr lang="en-US" sz="16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Python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More memory-intensive due to dynamic typing and the overhead associated with interpreted languages.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Haskell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More memory-efficient, especially with large expressions, due to lazy evaluation and strict type definitions.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1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Accuracy and Reliability:</a:t>
            </a:r>
            <a:endParaRPr lang="en-US" sz="1600" u="sng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Both implementations produce accurate results, but Haskell's type safety reduces the likelihood of runtime errors, ensuring more reliable differentiation and evaluation over time.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53B53-DEA3-A405-05FA-9B6288B9955E}"/>
              </a:ext>
            </a:extLst>
          </p:cNvPr>
          <p:cNvSpPr txBox="1"/>
          <p:nvPr/>
        </p:nvSpPr>
        <p:spPr>
          <a:xfrm>
            <a:off x="3529486" y="207632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Performance Comparison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DDBCC-82E3-5343-1F78-A05DDBB2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849" y="1091344"/>
            <a:ext cx="1827071" cy="1827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589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Performance Comparison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82DDD0-6A27-C728-7A43-327862E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611486"/>
              </p:ext>
            </p:extLst>
          </p:nvPr>
        </p:nvGraphicFramePr>
        <p:xfrm>
          <a:off x="1461756" y="1845575"/>
          <a:ext cx="8749184" cy="196466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87296">
                  <a:extLst>
                    <a:ext uri="{9D8B030D-6E8A-4147-A177-3AD203B41FA5}">
                      <a16:colId xmlns:a16="http://schemas.microsoft.com/office/drawing/2014/main" val="2988855419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834125710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3816404736"/>
                    </a:ext>
                  </a:extLst>
                </a:gridCol>
                <a:gridCol w="2187296">
                  <a:extLst>
                    <a:ext uri="{9D8B030D-6E8A-4147-A177-3AD203B41FA5}">
                      <a16:colId xmlns:a16="http://schemas.microsoft.com/office/drawing/2014/main" val="1473460505"/>
                    </a:ext>
                  </a:extLst>
                </a:gridCol>
              </a:tblGrid>
              <a:tr h="902904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Haskell LR Parser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Python LR Parser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Existing Python’s Solutions</a:t>
                      </a:r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168947"/>
                  </a:ext>
                </a:extLst>
              </a:tr>
              <a:tr h="53088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0.00862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0.00489 sec</a:t>
                      </a:r>
                      <a:endParaRPr lang="he-IL" dirty="0">
                        <a:solidFill>
                          <a:srgbClr val="C00000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0.00121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Evaluation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010170"/>
                  </a:ext>
                </a:extLst>
              </a:tr>
              <a:tr h="53088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0.00541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0.01023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0.1312 sec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Differentiate</a:t>
                      </a:r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61443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640FC4B-EEB3-BD4D-4FAE-46EDC548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93" y="4067044"/>
            <a:ext cx="1996909" cy="1996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651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741297" y="291657"/>
            <a:ext cx="898624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Accuracy and Reliability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85DE-9112-1BED-7A72-A24BD14C1A21}"/>
              </a:ext>
            </a:extLst>
          </p:cNvPr>
          <p:cNvSpPr txBox="1"/>
          <p:nvPr/>
        </p:nvSpPr>
        <p:spPr>
          <a:xfrm>
            <a:off x="825906" y="1635060"/>
            <a:ext cx="9795201" cy="2961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Validation </a:t>
            </a:r>
            <a:r>
              <a:rPr lang="en-US" b="1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and speed comparing a</a:t>
            </a: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gainst Python’s Eval and </a:t>
            </a:r>
            <a:r>
              <a:rPr lang="en-US" b="1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SymPy’s</a:t>
            </a: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Diff:</a:t>
            </a:r>
            <a:endParaRPr lang="en-US" kern="1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Matches results with Python’s built-in eval function for expression evaluation.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Differentiation results are validated against </a:t>
            </a:r>
            <a:r>
              <a:rPr lang="en-US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SymPy</a:t>
            </a: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, a well-known symbolic mathematics library.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Comparison</a:t>
            </a: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 Both the result and the time taken for calculations are compared to ensure consistency and efficiency.</a:t>
            </a:r>
          </a:p>
          <a:p>
            <a:pPr marL="0" marR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</a:p>
        </p:txBody>
      </p:sp>
      <p:pic>
        <p:nvPicPr>
          <p:cNvPr id="10" name="Graphic 9" descr="Remote learning math with solid fill">
            <a:extLst>
              <a:ext uri="{FF2B5EF4-FFF2-40B4-BE49-F238E27FC236}">
                <a16:creationId xmlns:a16="http://schemas.microsoft.com/office/drawing/2014/main" id="{ACF20883-21CE-6ABF-56A5-3A8BA2D05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9602" y="4809675"/>
            <a:ext cx="914400" cy="914400"/>
          </a:xfrm>
          <a:prstGeom prst="rect">
            <a:avLst/>
          </a:prstGeom>
        </p:spPr>
      </p:pic>
      <p:pic>
        <p:nvPicPr>
          <p:cNvPr id="12" name="Graphic 11" descr="Stopwatch with solid fill">
            <a:extLst>
              <a:ext uri="{FF2B5EF4-FFF2-40B4-BE49-F238E27FC236}">
                <a16:creationId xmlns:a16="http://schemas.microsoft.com/office/drawing/2014/main" id="{F51A7B49-8626-27B1-3117-937358274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5353" y="4809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1126</Words>
  <Application>Microsoft Office PowerPoint</Application>
  <PresentationFormat>Widescreen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Courier New</vt:lpstr>
      <vt:lpstr>David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יובל רוזנר</dc:creator>
  <cp:lastModifiedBy>יובל רוזנר</cp:lastModifiedBy>
  <cp:revision>23</cp:revision>
  <dcterms:created xsi:type="dcterms:W3CDTF">2024-07-17T09:49:33Z</dcterms:created>
  <dcterms:modified xsi:type="dcterms:W3CDTF">2024-08-11T16:02:27Z</dcterms:modified>
</cp:coreProperties>
</file>